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abb5f1c8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abb5f1c8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abb5f1c85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abb5f1c85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ac72b281c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ac72b281c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abb5f1c85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abb5f1c85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abb5f1c85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abb5f1c85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abb5f1c85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abb5f1c85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ad6f3dee5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ad6f3dee5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TqmMhmwja-k" TargetMode="Externa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cdn.knightlab.com/libs/timeline3/latest/embed/index.html?source=v2%3A2PACX-1vSiJRV79WxJNVCNYhN0ti4tbFagMqGHo6rz3epQ_9liVn5mpzxzBUWWU-_IWV2L0WsuZbhTQYTEK-3e&amp;font=Default&amp;lang=en&amp;initial_zoom=2&amp;width=100%25&amp;height=650"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gif"/><Relationship Id="rId4" Type="http://schemas.openxmlformats.org/officeDocument/2006/relationships/image" Target="../media/image9.gif"/><Relationship Id="rId5" Type="http://schemas.openxmlformats.org/officeDocument/2006/relationships/image" Target="../media/image2.gif"/><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26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i="1" lang="en">
                <a:latin typeface="Calibri"/>
                <a:ea typeface="Calibri"/>
                <a:cs typeface="Calibri"/>
                <a:sym typeface="Calibri"/>
              </a:rPr>
              <a:t>The </a:t>
            </a:r>
            <a:r>
              <a:rPr i="1" lang="en">
                <a:latin typeface="Calibri"/>
                <a:ea typeface="Calibri"/>
                <a:cs typeface="Calibri"/>
                <a:sym typeface="Calibri"/>
              </a:rPr>
              <a:t>Atari 2600:</a:t>
            </a:r>
            <a:r>
              <a:rPr lang="en">
                <a:latin typeface="Calibri"/>
                <a:ea typeface="Calibri"/>
                <a:cs typeface="Calibri"/>
                <a:sym typeface="Calibri"/>
              </a:rPr>
              <a:t> A Turning Point in Home Technology</a:t>
            </a:r>
            <a:endParaRPr>
              <a:latin typeface="Calibri"/>
              <a:ea typeface="Calibri"/>
              <a:cs typeface="Calibri"/>
              <a:sym typeface="Calibri"/>
            </a:endParaRPr>
          </a:p>
        </p:txBody>
      </p:sp>
      <p:sp>
        <p:nvSpPr>
          <p:cNvPr id="55" name="Google Shape;55;p13"/>
          <p:cNvSpPr txBox="1"/>
          <p:nvPr>
            <p:ph idx="1" type="subTitle"/>
          </p:nvPr>
        </p:nvSpPr>
        <p:spPr>
          <a:xfrm>
            <a:off x="359775" y="435090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Calibri"/>
                <a:ea typeface="Calibri"/>
                <a:cs typeface="Calibri"/>
                <a:sym typeface="Calibri"/>
              </a:rPr>
              <a:t>By: </a:t>
            </a:r>
            <a:r>
              <a:rPr lang="en">
                <a:solidFill>
                  <a:schemeClr val="dk1"/>
                </a:solidFill>
                <a:latin typeface="Calibri"/>
                <a:ea typeface="Calibri"/>
                <a:cs typeface="Calibri"/>
                <a:sym typeface="Calibri"/>
              </a:rPr>
              <a:t>Izabella Martinez, Caitlyn Edwards, and David Young</a:t>
            </a:r>
            <a:endParaRPr>
              <a:solidFill>
                <a:schemeClr val="dk1"/>
              </a:solidFill>
              <a:latin typeface="Calibri"/>
              <a:ea typeface="Calibri"/>
              <a:cs typeface="Calibri"/>
              <a:sym typeface="Calibri"/>
            </a:endParaRPr>
          </a:p>
        </p:txBody>
      </p:sp>
      <p:sp>
        <p:nvSpPr>
          <p:cNvPr id="56" name="Google Shape;56;p13"/>
          <p:cNvSpPr txBox="1"/>
          <p:nvPr/>
        </p:nvSpPr>
        <p:spPr>
          <a:xfrm>
            <a:off x="3246100" y="2179175"/>
            <a:ext cx="2908200" cy="40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Calibri"/>
                <a:ea typeface="Calibri"/>
                <a:cs typeface="Calibri"/>
                <a:sym typeface="Calibri"/>
              </a:rPr>
              <a:t>History, Impact, and Legacy.</a:t>
            </a:r>
            <a:endParaRPr sz="1300">
              <a:solidFill>
                <a:schemeClr val="dk1"/>
              </a:solidFill>
              <a:latin typeface="Calibri"/>
              <a:ea typeface="Calibri"/>
              <a:cs typeface="Calibri"/>
              <a:sym typeface="Calibri"/>
            </a:endParaRPr>
          </a:p>
        </p:txBody>
      </p:sp>
      <p:pic>
        <p:nvPicPr>
          <p:cNvPr id="57" name="Google Shape;57;p13"/>
          <p:cNvPicPr preferRelativeResize="0"/>
          <p:nvPr/>
        </p:nvPicPr>
        <p:blipFill>
          <a:blip r:embed="rId3">
            <a:alphaModFix/>
          </a:blip>
          <a:stretch>
            <a:fillRect/>
          </a:stretch>
        </p:blipFill>
        <p:spPr>
          <a:xfrm>
            <a:off x="2836300" y="2571750"/>
            <a:ext cx="2941300" cy="17523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What is the Atari 2600?</a:t>
            </a:r>
            <a:endParaRPr>
              <a:latin typeface="Calibri"/>
              <a:ea typeface="Calibri"/>
              <a:cs typeface="Calibri"/>
              <a:sym typeface="Calibri"/>
            </a:endParaRPr>
          </a:p>
        </p:txBody>
      </p:sp>
      <p:sp>
        <p:nvSpPr>
          <p:cNvPr id="63" name="Google Shape;63;p14"/>
          <p:cNvSpPr txBox="1"/>
          <p:nvPr>
            <p:ph idx="1" type="body"/>
          </p:nvPr>
        </p:nvSpPr>
        <p:spPr>
          <a:xfrm>
            <a:off x="311700" y="1152475"/>
            <a:ext cx="40572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Released in 1977 by Atari</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One of the first home consoles</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Used swappable game cartridges </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Sold millions of units worldwide</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Became a major pop culture icon.</a:t>
            </a:r>
            <a:endParaRPr>
              <a:solidFill>
                <a:schemeClr val="dk1"/>
              </a:solidFill>
              <a:latin typeface="Calibri"/>
              <a:ea typeface="Calibri"/>
              <a:cs typeface="Calibri"/>
              <a:sym typeface="Calibri"/>
            </a:endParaRPr>
          </a:p>
        </p:txBody>
      </p:sp>
      <p:pic>
        <p:nvPicPr>
          <p:cNvPr id="64" name="Google Shape;64;p14"/>
          <p:cNvPicPr preferRelativeResize="0"/>
          <p:nvPr/>
        </p:nvPicPr>
        <p:blipFill>
          <a:blip r:embed="rId3">
            <a:alphaModFix/>
          </a:blip>
          <a:stretch>
            <a:fillRect/>
          </a:stretch>
        </p:blipFill>
        <p:spPr>
          <a:xfrm>
            <a:off x="4521300" y="1570700"/>
            <a:ext cx="4470301" cy="22278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Why it matters!!</a:t>
            </a:r>
            <a:endParaRPr>
              <a:latin typeface="Calibri"/>
              <a:ea typeface="Calibri"/>
              <a:cs typeface="Calibri"/>
              <a:sym typeface="Calibri"/>
            </a:endParaRPr>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Made video gaming affordable and accessible</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Introduced modular games (cartridges)</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Helped shape the home tech industry</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Influenced later consoles’ design and </a:t>
            </a:r>
            <a:r>
              <a:rPr lang="en">
                <a:solidFill>
                  <a:schemeClr val="dk1"/>
                </a:solidFill>
                <a:latin typeface="Calibri"/>
                <a:ea typeface="Calibri"/>
                <a:cs typeface="Calibri"/>
                <a:sym typeface="Calibri"/>
              </a:rPr>
              <a:t>structure</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Created a new form of family entertainment. </a:t>
            </a:r>
            <a:endParaRPr>
              <a:solidFill>
                <a:schemeClr val="dk1"/>
              </a:solidFill>
              <a:latin typeface="Calibri"/>
              <a:ea typeface="Calibri"/>
              <a:cs typeface="Calibri"/>
              <a:sym typeface="Calibri"/>
            </a:endParaRPr>
          </a:p>
          <a:p>
            <a:pPr indent="0" lvl="0" marL="457200" rtl="0" algn="l">
              <a:spcBef>
                <a:spcPts val="1200"/>
              </a:spcBef>
              <a:spcAft>
                <a:spcPts val="1200"/>
              </a:spcAft>
              <a:buNone/>
            </a:pPr>
            <a:r>
              <a:t/>
            </a:r>
            <a:endParaRPr>
              <a:solidFill>
                <a:schemeClr val="dk1"/>
              </a:solidFill>
              <a:latin typeface="Calibri"/>
              <a:ea typeface="Calibri"/>
              <a:cs typeface="Calibri"/>
              <a:sym typeface="Calibri"/>
            </a:endParaRPr>
          </a:p>
        </p:txBody>
      </p:sp>
      <p:pic>
        <p:nvPicPr>
          <p:cNvPr id="71" name="Google Shape;71;p15"/>
          <p:cNvPicPr preferRelativeResize="0"/>
          <p:nvPr/>
        </p:nvPicPr>
        <p:blipFill>
          <a:blip r:embed="rId3">
            <a:alphaModFix/>
          </a:blip>
          <a:stretch>
            <a:fillRect/>
          </a:stretch>
        </p:blipFill>
        <p:spPr>
          <a:xfrm>
            <a:off x="5644025" y="85475"/>
            <a:ext cx="3406425" cy="3354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Before the Atari 2600</a:t>
            </a:r>
            <a:endParaRPr>
              <a:latin typeface="Calibri"/>
              <a:ea typeface="Calibri"/>
              <a:cs typeface="Calibri"/>
              <a:sym typeface="Calibri"/>
            </a:endParaRPr>
          </a:p>
        </p:txBody>
      </p:sp>
      <p:sp>
        <p:nvSpPr>
          <p:cNvPr id="77" name="Google Shape;77;p16"/>
          <p:cNvSpPr txBox="1"/>
          <p:nvPr>
            <p:ph idx="1" type="body"/>
          </p:nvPr>
        </p:nvSpPr>
        <p:spPr>
          <a:xfrm>
            <a:off x="311700" y="1152475"/>
            <a:ext cx="38091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Home consoles had only one built-in game</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Mostly Pong-style systems</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Little variety or creativity in games</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No long-term software library</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Atari changed the model with expandable gameplay.</a:t>
            </a:r>
            <a:endParaRPr>
              <a:solidFill>
                <a:schemeClr val="dk1"/>
              </a:solidFill>
              <a:latin typeface="Calibri"/>
              <a:ea typeface="Calibri"/>
              <a:cs typeface="Calibri"/>
              <a:sym typeface="Calibri"/>
            </a:endParaRPr>
          </a:p>
          <a:p>
            <a:pPr indent="0" lvl="0" marL="0" rtl="0" algn="l">
              <a:spcBef>
                <a:spcPts val="1200"/>
              </a:spcBef>
              <a:spcAft>
                <a:spcPts val="1200"/>
              </a:spcAft>
              <a:buNone/>
            </a:pPr>
            <a:r>
              <a:t/>
            </a:r>
            <a:endParaRPr>
              <a:solidFill>
                <a:schemeClr val="dk1"/>
              </a:solidFill>
              <a:latin typeface="Calibri"/>
              <a:ea typeface="Calibri"/>
              <a:cs typeface="Calibri"/>
              <a:sym typeface="Calibri"/>
            </a:endParaRPr>
          </a:p>
        </p:txBody>
      </p:sp>
      <p:pic>
        <p:nvPicPr>
          <p:cNvPr id="78" name="Google Shape;78;p16"/>
          <p:cNvPicPr preferRelativeResize="0"/>
          <p:nvPr/>
        </p:nvPicPr>
        <p:blipFill>
          <a:blip r:embed="rId3">
            <a:alphaModFix/>
          </a:blip>
          <a:stretch>
            <a:fillRect/>
          </a:stretch>
        </p:blipFill>
        <p:spPr>
          <a:xfrm>
            <a:off x="5102450" y="900025"/>
            <a:ext cx="3657774" cy="3119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Rise in popularity and cultural impact</a:t>
            </a:r>
            <a:endParaRPr>
              <a:latin typeface="Calibri"/>
              <a:ea typeface="Calibri"/>
              <a:cs typeface="Calibri"/>
              <a:sym typeface="Calibri"/>
            </a:endParaRPr>
          </a:p>
        </p:txBody>
      </p:sp>
      <p:sp>
        <p:nvSpPr>
          <p:cNvPr id="84" name="Google Shape;84;p17"/>
          <p:cNvSpPr txBox="1"/>
          <p:nvPr>
            <p:ph idx="1" type="body"/>
          </p:nvPr>
        </p:nvSpPr>
        <p:spPr>
          <a:xfrm>
            <a:off x="311700" y="3476625"/>
            <a:ext cx="8520600" cy="1452600"/>
          </a:xfrm>
          <a:prstGeom prst="rect">
            <a:avLst/>
          </a:prstGeom>
          <a:ln cap="flat" cmpd="sng" w="9525">
            <a:solidFill>
              <a:srgbClr val="7B6387"/>
            </a:solidFill>
            <a:prstDash val="solid"/>
            <a:round/>
            <a:headEnd len="sm" w="sm" type="none"/>
            <a:tailEnd len="sm" w="sm" type="none"/>
          </a:ln>
        </p:spPr>
        <p:txBody>
          <a:bodyPr anchorCtr="0" anchor="t" bIns="91425" lIns="91425" spcFirstLastPara="1" rIns="91425" wrap="square" tIns="91425">
            <a:normAutofit/>
          </a:bodyPr>
          <a:lstStyle/>
          <a:p>
            <a:pPr indent="-457200" lvl="0" marL="457200" rtl="0" algn="l">
              <a:lnSpc>
                <a:spcPct val="100000"/>
              </a:lnSpc>
              <a:spcBef>
                <a:spcPts val="0"/>
              </a:spcBef>
              <a:spcAft>
                <a:spcPts val="0"/>
              </a:spcAft>
              <a:buNone/>
            </a:pPr>
            <a:r>
              <a:rPr lang="en" sz="1000">
                <a:solidFill>
                  <a:schemeClr val="dk1"/>
                </a:solidFill>
                <a:latin typeface="Calibri"/>
                <a:ea typeface="Calibri"/>
                <a:cs typeface="Calibri"/>
                <a:sym typeface="Calibri"/>
              </a:rPr>
              <a:t>Fleury, James. “From Superman to Swordquest: Atari and Early Video Game Labor Exploitation.” </a:t>
            </a:r>
            <a:r>
              <a:rPr i="1" lang="en" sz="1000">
                <a:solidFill>
                  <a:schemeClr val="dk1"/>
                </a:solidFill>
                <a:latin typeface="Calibri"/>
                <a:ea typeface="Calibri"/>
                <a:cs typeface="Calibri"/>
                <a:sym typeface="Calibri"/>
              </a:rPr>
              <a:t>The American Journal of Economics and Sociology</a:t>
            </a:r>
            <a:r>
              <a:rPr lang="en" sz="1000">
                <a:solidFill>
                  <a:schemeClr val="dk1"/>
                </a:solidFill>
                <a:latin typeface="Calibri"/>
                <a:ea typeface="Calibri"/>
                <a:cs typeface="Calibri"/>
                <a:sym typeface="Calibri"/>
              </a:rPr>
              <a:t> 83, no. 5 (2024): 955–65.</a:t>
            </a:r>
            <a:endParaRPr sz="1000">
              <a:solidFill>
                <a:schemeClr val="dk1"/>
              </a:solidFill>
              <a:latin typeface="Calibri"/>
              <a:ea typeface="Calibri"/>
              <a:cs typeface="Calibri"/>
              <a:sym typeface="Calibri"/>
            </a:endParaRPr>
          </a:p>
          <a:p>
            <a:pPr indent="0" lvl="0" marL="45720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457200" lvl="0" marL="457200" rtl="0" algn="l">
              <a:lnSpc>
                <a:spcPct val="100000"/>
              </a:lnSpc>
              <a:spcBef>
                <a:spcPts val="0"/>
              </a:spcBef>
              <a:spcAft>
                <a:spcPts val="0"/>
              </a:spcAft>
              <a:buNone/>
            </a:pPr>
            <a:r>
              <a:rPr lang="en" sz="1000">
                <a:solidFill>
                  <a:schemeClr val="dk1"/>
                </a:solidFill>
                <a:latin typeface="Calibri"/>
                <a:ea typeface="Calibri"/>
                <a:cs typeface="Calibri"/>
                <a:sym typeface="Calibri"/>
              </a:rPr>
              <a:t>Lisy, Brandon, Justin Beach, Ted Dabney, Nolan Bushnell, Allan Alcorn, and production company Bloomberg LP. </a:t>
            </a:r>
            <a:r>
              <a:rPr i="1" lang="en" sz="1000">
                <a:solidFill>
                  <a:schemeClr val="dk1"/>
                </a:solidFill>
                <a:latin typeface="Calibri"/>
                <a:ea typeface="Calibri"/>
                <a:cs typeface="Calibri"/>
                <a:sym typeface="Calibri"/>
              </a:rPr>
              <a:t>The Great Disrupters. How Three Men and a Bar Launched the Video Game Industry</a:t>
            </a:r>
            <a:r>
              <a:rPr lang="en" sz="1000">
                <a:solidFill>
                  <a:schemeClr val="dk1"/>
                </a:solidFill>
                <a:latin typeface="Calibri"/>
                <a:ea typeface="Calibri"/>
                <a:cs typeface="Calibri"/>
                <a:sym typeface="Calibri"/>
              </a:rPr>
              <a:t>. New York, NY: Bloomberg, 2014.</a:t>
            </a:r>
            <a:endParaRPr sz="1000">
              <a:solidFill>
                <a:schemeClr val="dk1"/>
              </a:solidFill>
              <a:latin typeface="Calibri"/>
              <a:ea typeface="Calibri"/>
              <a:cs typeface="Calibri"/>
              <a:sym typeface="Calibri"/>
            </a:endParaRPr>
          </a:p>
          <a:p>
            <a:pPr indent="-457200" lvl="0" marL="45720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457200" lvl="0" marL="457200" rtl="0" algn="l">
              <a:lnSpc>
                <a:spcPct val="200000"/>
              </a:lnSpc>
              <a:spcBef>
                <a:spcPts val="0"/>
              </a:spcBef>
              <a:spcAft>
                <a:spcPts val="0"/>
              </a:spcAft>
              <a:buNone/>
            </a:pPr>
            <a:r>
              <a:rPr lang="en" sz="1000">
                <a:solidFill>
                  <a:schemeClr val="dk1"/>
                </a:solidFill>
                <a:latin typeface="Calibri"/>
                <a:ea typeface="Calibri"/>
                <a:cs typeface="Calibri"/>
                <a:sym typeface="Calibri"/>
              </a:rPr>
              <a:t>Newman, Michael Z. </a:t>
            </a:r>
            <a:r>
              <a:rPr i="1" lang="en" sz="1000">
                <a:solidFill>
                  <a:schemeClr val="dk1"/>
                </a:solidFill>
                <a:latin typeface="Calibri"/>
                <a:ea typeface="Calibri"/>
                <a:cs typeface="Calibri"/>
                <a:sym typeface="Calibri"/>
              </a:rPr>
              <a:t>Atari Age : The Emergence of Video Games in America</a:t>
            </a:r>
            <a:r>
              <a:rPr lang="en" sz="1000">
                <a:solidFill>
                  <a:schemeClr val="dk1"/>
                </a:solidFill>
                <a:latin typeface="Calibri"/>
                <a:ea typeface="Calibri"/>
                <a:cs typeface="Calibri"/>
                <a:sym typeface="Calibri"/>
              </a:rPr>
              <a:t>. Cambridge, MA: MIT Press, 2017.</a:t>
            </a:r>
            <a:endParaRPr sz="1000">
              <a:latin typeface="Calibri"/>
              <a:ea typeface="Calibri"/>
              <a:cs typeface="Calibri"/>
              <a:sym typeface="Calibri"/>
            </a:endParaRPr>
          </a:p>
        </p:txBody>
      </p:sp>
      <p:sp>
        <p:nvSpPr>
          <p:cNvPr id="85" name="Google Shape;85;p17"/>
          <p:cNvSpPr txBox="1"/>
          <p:nvPr/>
        </p:nvSpPr>
        <p:spPr>
          <a:xfrm>
            <a:off x="311700" y="1350938"/>
            <a:ext cx="4847700" cy="15639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Popularization of interchangeable cartridges</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Staying competitive in a saturated market</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Arcade games → home consoles</a:t>
            </a:r>
            <a:endParaRPr sz="1600">
              <a:solidFill>
                <a:schemeClr val="dk2"/>
              </a:solidFill>
              <a:latin typeface="Calibri"/>
              <a:ea typeface="Calibri"/>
              <a:cs typeface="Calibri"/>
              <a:sym typeface="Calibri"/>
            </a:endParaRPr>
          </a:p>
        </p:txBody>
      </p:sp>
      <p:pic>
        <p:nvPicPr>
          <p:cNvPr descr="Image of family (~1977) enjoying the Atari 2600, an at home gaming system. Courtesy of Atari Inc." id="86" name="Google Shape;86;p17"/>
          <p:cNvPicPr preferRelativeResize="0"/>
          <p:nvPr/>
        </p:nvPicPr>
        <p:blipFill>
          <a:blip r:embed="rId3">
            <a:alphaModFix/>
          </a:blip>
          <a:stretch>
            <a:fillRect/>
          </a:stretch>
        </p:blipFill>
        <p:spPr>
          <a:xfrm>
            <a:off x="5220903" y="1135049"/>
            <a:ext cx="3547899" cy="1995676"/>
          </a:xfrm>
          <a:prstGeom prst="rect">
            <a:avLst/>
          </a:prstGeom>
          <a:noFill/>
          <a:ln>
            <a:noFill/>
          </a:ln>
        </p:spPr>
      </p:pic>
      <p:sp>
        <p:nvSpPr>
          <p:cNvPr id="87" name="Google Shape;87;p17"/>
          <p:cNvSpPr txBox="1"/>
          <p:nvPr/>
        </p:nvSpPr>
        <p:spPr>
          <a:xfrm>
            <a:off x="5379500" y="3067225"/>
            <a:ext cx="3230700" cy="276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
                <a:solidFill>
                  <a:srgbClr val="64526E"/>
                </a:solidFill>
                <a:latin typeface="Calibri"/>
                <a:ea typeface="Calibri"/>
                <a:cs typeface="Calibri"/>
                <a:sym typeface="Calibri"/>
              </a:rPr>
              <a:t>Image of family enjoying the Atari 2600 at home gaming system. Courtesy of Atari Inc.</a:t>
            </a:r>
            <a:endParaRPr sz="600">
              <a:solidFill>
                <a:srgbClr val="64526E"/>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Calibri"/>
                <a:ea typeface="Calibri"/>
                <a:cs typeface="Calibri"/>
                <a:sym typeface="Calibri"/>
              </a:rPr>
              <a:t>“Have You Played the Atari Today?”</a:t>
            </a:r>
            <a:endParaRPr>
              <a:latin typeface="Calibri"/>
              <a:ea typeface="Calibri"/>
              <a:cs typeface="Calibri"/>
              <a:sym typeface="Calibri"/>
            </a:endParaRPr>
          </a:p>
        </p:txBody>
      </p:sp>
      <p:sp>
        <p:nvSpPr>
          <p:cNvPr id="93" name="Google Shape;93;p18"/>
          <p:cNvSpPr txBox="1"/>
          <p:nvPr>
            <p:ph idx="1" type="body"/>
          </p:nvPr>
        </p:nvSpPr>
        <p:spPr>
          <a:xfrm>
            <a:off x="1433400" y="4612800"/>
            <a:ext cx="6277200" cy="5127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1000">
                <a:solidFill>
                  <a:srgbClr val="7B6387"/>
                </a:solidFill>
                <a:latin typeface="Calibri"/>
                <a:ea typeface="Calibri"/>
                <a:cs typeface="Calibri"/>
                <a:sym typeface="Calibri"/>
              </a:rPr>
              <a:t>One of Atari’s 1981 series of commercials, with this one featuring Space Invaders.</a:t>
            </a:r>
            <a:endParaRPr sz="1000">
              <a:latin typeface="Calibri"/>
              <a:ea typeface="Calibri"/>
              <a:cs typeface="Calibri"/>
              <a:sym typeface="Calibri"/>
            </a:endParaRPr>
          </a:p>
        </p:txBody>
      </p:sp>
      <p:pic>
        <p:nvPicPr>
          <p:cNvPr descr="One of Atari's 1981 &quot;Have You Played Atari Today&quot; series of commercials.  This one features the game Space Invaders.&#10;&#10;Rick Maurer's arcade port of Taito's smash arcade hit was worthy enough to yield similar results, as it was the first VCS game with over 1 million copies sold.  Maurer started developing the game before Atari decided to license it, simply because he liked it.  His in-house name for this game was &quot;Ghost Invaders&quot; before he solved the problem of eliminating the flicker of having so many objects on the screen at the same time.  It's reported that Rick received a mere $11,000 for a game that grossed over $100 million for Atari, which eventually prompted him to transfer to Atari's coin-op division.  The artist who did the box art obviously used the saucer design from Boston's (1976) debut album cover art as inspiration, and certainly the overall look from their 2nd album (Don't Look Back - 1978).  Released in January 1980." id="94" name="Google Shape;94;p18" title="Atari VCS/2600 &quot;Have You Played Atari Today” 1981 ad – Space Invaders &quot;kids always win&quot;">
            <a:hlinkClick r:id="rId3"/>
          </p:cNvPr>
          <p:cNvPicPr preferRelativeResize="0"/>
          <p:nvPr/>
        </p:nvPicPr>
        <p:blipFill>
          <a:blip r:embed="rId4">
            <a:alphaModFix/>
          </a:blip>
          <a:stretch>
            <a:fillRect/>
          </a:stretch>
        </p:blipFill>
        <p:spPr>
          <a:xfrm>
            <a:off x="1404888" y="1049814"/>
            <a:ext cx="6334225" cy="3562998"/>
          </a:xfrm>
          <a:prstGeom prst="rect">
            <a:avLst/>
          </a:prstGeom>
          <a:noFill/>
          <a:ln cap="flat" cmpd="sng" w="28575">
            <a:solidFill>
              <a:srgbClr val="64526E"/>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98" name="Shape 98"/>
        <p:cNvGrpSpPr/>
        <p:nvPr/>
      </p:nvGrpSpPr>
      <p:grpSpPr>
        <a:xfrm>
          <a:off x="0" y="0"/>
          <a:ext cx="0" cy="0"/>
          <a:chOff x="0" y="0"/>
          <a:chExt cx="0" cy="0"/>
        </a:xfrm>
      </p:grpSpPr>
      <p:sp>
        <p:nvSpPr>
          <p:cNvPr id="99" name="Google Shape;99;p19"/>
          <p:cNvSpPr txBox="1"/>
          <p:nvPr>
            <p:ph type="title"/>
          </p:nvPr>
        </p:nvSpPr>
        <p:spPr>
          <a:xfrm>
            <a:off x="311700" y="439787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200" u="sng">
                <a:solidFill>
                  <a:schemeClr val="hlink"/>
                </a:solidFill>
                <a:latin typeface="Calibri"/>
                <a:ea typeface="Calibri"/>
                <a:cs typeface="Calibri"/>
                <a:sym typeface="Calibri"/>
                <a:hlinkClick r:id="rId3"/>
              </a:rPr>
              <a:t>Timeline</a:t>
            </a:r>
            <a:r>
              <a:rPr lang="en" sz="1200">
                <a:latin typeface="Calibri"/>
                <a:ea typeface="Calibri"/>
                <a:cs typeface="Calibri"/>
                <a:sym typeface="Calibri"/>
              </a:rPr>
              <a:t> made using TimelineJS, visual addition to our project.</a:t>
            </a:r>
            <a:endParaRPr sz="1200">
              <a:latin typeface="Calibri"/>
              <a:ea typeface="Calibri"/>
              <a:cs typeface="Calibri"/>
              <a:sym typeface="Calibri"/>
            </a:endParaRPr>
          </a:p>
        </p:txBody>
      </p:sp>
      <p:pic>
        <p:nvPicPr>
          <p:cNvPr id="100" name="Google Shape;100;p19" title="Screenshot 2025-12-02 at 6.19.23 PM.png"/>
          <p:cNvPicPr preferRelativeResize="0"/>
          <p:nvPr/>
        </p:nvPicPr>
        <p:blipFill>
          <a:blip r:embed="rId4">
            <a:alphaModFix/>
          </a:blip>
          <a:stretch>
            <a:fillRect/>
          </a:stretch>
        </p:blipFill>
        <p:spPr>
          <a:xfrm>
            <a:off x="542725" y="893551"/>
            <a:ext cx="8058552" cy="33563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04" name="Shape 104"/>
        <p:cNvGrpSpPr/>
        <p:nvPr/>
      </p:nvGrpSpPr>
      <p:grpSpPr>
        <a:xfrm>
          <a:off x="0" y="0"/>
          <a:ext cx="0" cy="0"/>
          <a:chOff x="0" y="0"/>
          <a:chExt cx="0" cy="0"/>
        </a:xfrm>
      </p:grpSpPr>
      <p:sp>
        <p:nvSpPr>
          <p:cNvPr id="105" name="Google Shape;105;p20"/>
          <p:cNvSpPr txBox="1"/>
          <p:nvPr>
            <p:ph type="title"/>
          </p:nvPr>
        </p:nvSpPr>
        <p:spPr>
          <a:xfrm>
            <a:off x="46150" y="17278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300">
                <a:latin typeface="Calibri"/>
                <a:ea typeface="Calibri"/>
                <a:cs typeface="Calibri"/>
                <a:sym typeface="Calibri"/>
              </a:rPr>
              <a:t>Thank you!!!</a:t>
            </a:r>
            <a:endParaRPr b="1" sz="5300">
              <a:latin typeface="Calibri"/>
              <a:ea typeface="Calibri"/>
              <a:cs typeface="Calibri"/>
              <a:sym typeface="Calibri"/>
            </a:endParaRPr>
          </a:p>
        </p:txBody>
      </p:sp>
      <p:pic>
        <p:nvPicPr>
          <p:cNvPr descr="a black atari 2600 video game console is sitting on a table (Provided by Tenor)" id="106" name="Google Shape;106;p20"/>
          <p:cNvPicPr preferRelativeResize="0"/>
          <p:nvPr/>
        </p:nvPicPr>
        <p:blipFill>
          <a:blip r:embed="rId3">
            <a:alphaModFix/>
          </a:blip>
          <a:stretch>
            <a:fillRect/>
          </a:stretch>
        </p:blipFill>
        <p:spPr>
          <a:xfrm>
            <a:off x="152400" y="2867625"/>
            <a:ext cx="2870352" cy="2123475"/>
          </a:xfrm>
          <a:prstGeom prst="rect">
            <a:avLst/>
          </a:prstGeom>
          <a:noFill/>
          <a:ln>
            <a:noFill/>
          </a:ln>
        </p:spPr>
      </p:pic>
      <p:pic>
        <p:nvPicPr>
          <p:cNvPr descr="the atari logo is on a black background with a rainbow of colors . (Provided by Tenor)" id="107" name="Google Shape;107;p20"/>
          <p:cNvPicPr preferRelativeResize="0"/>
          <p:nvPr/>
        </p:nvPicPr>
        <p:blipFill>
          <a:blip r:embed="rId4">
            <a:alphaModFix/>
          </a:blip>
          <a:stretch>
            <a:fillRect/>
          </a:stretch>
        </p:blipFill>
        <p:spPr>
          <a:xfrm>
            <a:off x="5981927" y="2867625"/>
            <a:ext cx="2850379" cy="2123475"/>
          </a:xfrm>
          <a:prstGeom prst="rect">
            <a:avLst/>
          </a:prstGeom>
          <a:noFill/>
          <a:ln>
            <a:noFill/>
          </a:ln>
        </p:spPr>
      </p:pic>
      <p:pic>
        <p:nvPicPr>
          <p:cNvPr descr="a picture of a cat with the word yippee written below it (Provided by Tenor)" id="108" name="Google Shape;108;p20"/>
          <p:cNvPicPr preferRelativeResize="0"/>
          <p:nvPr/>
        </p:nvPicPr>
        <p:blipFill>
          <a:blip r:embed="rId5">
            <a:alphaModFix/>
          </a:blip>
          <a:stretch>
            <a:fillRect/>
          </a:stretch>
        </p:blipFill>
        <p:spPr>
          <a:xfrm>
            <a:off x="3510256" y="2667000"/>
            <a:ext cx="2123474" cy="2123474"/>
          </a:xfrm>
          <a:prstGeom prst="rect">
            <a:avLst/>
          </a:prstGeom>
          <a:noFill/>
          <a:ln>
            <a:noFill/>
          </a:ln>
        </p:spPr>
      </p:pic>
      <p:pic>
        <p:nvPicPr>
          <p:cNvPr id="109" name="Google Shape;109;p20"/>
          <p:cNvPicPr preferRelativeResize="0"/>
          <p:nvPr/>
        </p:nvPicPr>
        <p:blipFill>
          <a:blip r:embed="rId6">
            <a:alphaModFix/>
          </a:blip>
          <a:stretch>
            <a:fillRect/>
          </a:stretch>
        </p:blipFill>
        <p:spPr>
          <a:xfrm>
            <a:off x="152400" y="208325"/>
            <a:ext cx="2589025" cy="1519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